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472" r:id="rId3"/>
    <p:sldId id="324" r:id="rId4"/>
    <p:sldId id="477" r:id="rId5"/>
    <p:sldId id="474" r:id="rId6"/>
    <p:sldId id="482" r:id="rId7"/>
    <p:sldId id="480" r:id="rId8"/>
    <p:sldId id="481" r:id="rId9"/>
    <p:sldId id="475" r:id="rId10"/>
    <p:sldId id="478" r:id="rId11"/>
    <p:sldId id="476" r:id="rId12"/>
    <p:sldId id="4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3"/>
    <p:restoredTop sz="94567"/>
  </p:normalViewPr>
  <p:slideViewPr>
    <p:cSldViewPr snapToGrid="0" snapToObjects="1">
      <p:cViewPr varScale="1">
        <p:scale>
          <a:sx n="116" d="100"/>
          <a:sy n="116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C8C23A2-B6EB-4584-B54D-FA194104F93E}"/>
    <pc:docChg chg="modSld">
      <pc:chgData name="" userId="" providerId="" clId="Web-{4C8C23A2-B6EB-4584-B54D-FA194104F93E}" dt="2019-03-26T21:35:56.301" v="2" actId="20577"/>
      <pc:docMkLst>
        <pc:docMk/>
      </pc:docMkLst>
      <pc:sldChg chg="modSp">
        <pc:chgData name="" userId="" providerId="" clId="Web-{4C8C23A2-B6EB-4584-B54D-FA194104F93E}" dt="2019-03-26T21:35:55.739" v="0" actId="20577"/>
        <pc:sldMkLst>
          <pc:docMk/>
          <pc:sldMk cId="1051868344" sldId="324"/>
        </pc:sldMkLst>
        <pc:spChg chg="mod">
          <ac:chgData name="" userId="" providerId="" clId="Web-{4C8C23A2-B6EB-4584-B54D-FA194104F93E}" dt="2019-03-26T21:35:55.739" v="0" actId="20577"/>
          <ac:spMkLst>
            <pc:docMk/>
            <pc:sldMk cId="1051868344" sldId="324"/>
            <ac:spMk id="10263" creationId="{F4249495-8CA2-844C-8E22-8CB9616065A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4F3DF-176C-804D-ACED-51DE62D36B36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CF37A-F7C0-E646-88CF-47B4DD7F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45AD1-11BE-7A4D-98B5-E4FC6657DE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19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4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BC0ED95-9458-104D-8CB3-D88970AF3A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3F53D7AF-8F14-4B40-A1BC-58E5C5944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Shalisha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Witherspoon/US/IBM@IBM, Shekeba Moshref/Watson/IBM@IBMUS, Shonda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Adena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</a:t>
            </a:r>
          </a:p>
          <a:p>
            <a:endParaRPr lang="en-US" altLang="en-US" dirty="0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Aditi Agarwal25/US/IBM@IBM, Alice Song1/US/IBM@IBM, Carlos A Fonseca/Watson/IBM@IBMUS, John Walter/Watson/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Contr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/IBM@IBMUS, Lisa Ungar/Watson/IBM@IBMUS, Lorraine M Herger/Watson/IBM@IBMUS, Michael Sava/Watson/IBM@IBMUS, Nikita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Sufia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Karim/US/IBM@IBM,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Shalisha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Witherspoon/US/IBM@IBM, Shekeba Moshref/Watson/IBM@IBMUS, Shonda </a:t>
            </a:r>
            <a:r>
              <a:rPr lang="en-US" altLang="en-US" dirty="0" err="1">
                <a:latin typeface="Helvetica Neue" panose="02000503000000020004" pitchFamily="2" charset="0"/>
                <a:cs typeface="Helvetica Neue" panose="02000503000000020004" pitchFamily="2" charset="0"/>
              </a:rPr>
              <a:t>Adena</a:t>
            </a:r>
            <a:r>
              <a:rPr lang="en-US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Witherspoon/US/IBM@IBM</a:t>
            </a:r>
          </a:p>
        </p:txBody>
      </p:sp>
    </p:spTree>
    <p:extLst>
      <p:ext uri="{BB962C8B-B14F-4D97-AF65-F5344CB8AC3E}">
        <p14:creationId xmlns:p14="http://schemas.microsoft.com/office/powerpoint/2010/main" val="248076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00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1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21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25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6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9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65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tif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tif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EFB9-3CD1-3B4D-A7A2-00DCD78D6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D6BC3-8F73-FC4B-A8CB-1FF12E4FB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8012-6BAB-B742-AAB0-1C5CD598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5E89-10CB-C945-856B-DA6CC8F3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639B-A2B1-6D4D-8085-7AF78761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5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A0EE-D570-5143-AD79-7EAF2685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CAB3B-B28C-004B-AD18-517422A6C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47ED-32AF-F045-AD45-318F14E0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4577-2C38-154C-9B32-41C6C7F1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E81F-8B0E-854F-A842-13449392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9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A1E414-E745-0648-AD4C-729F93657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42015-58E0-A94D-889F-9BF17B49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C837-4D72-AB43-AC15-ED50C63C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8F22-A9AB-DE43-A7FC-2181BF7B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5177-28AB-F542-82D3-E27CD264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Hour of Code - Workshop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29,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8539" y="5457913"/>
            <a:ext cx="8780711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AB7615-4557-3845-AD73-B07F1A93A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0" y="809"/>
            <a:ext cx="12191999" cy="6857191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 Management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14,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04" y="5418181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Mercy Bodarky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74CC4F4-257D-4EAB-95C4-C523C9D19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779" y="1931542"/>
            <a:ext cx="4941221" cy="492645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50" y="3002663"/>
            <a:ext cx="7353518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 Title of the 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620050" y="761991"/>
            <a:ext cx="4619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50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000" spc="30" dirty="0">
                <a:latin typeface="Helvetica Neue Thin" charset="0"/>
                <a:ea typeface="Helvetica Neue Thin" charset="0"/>
                <a:cs typeface="Helvetica Neue Thin" charset="0"/>
              </a:rPr>
              <a:t>STRATEGIC BUSINESS INSIGHTS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050" y="3630168"/>
            <a:ext cx="7353518" cy="139255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50" y="504101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November 15, 2017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50" y="5423726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By First Last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2432229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1FDAE4F-4373-4743-8046-36D5C49B9C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1FDAE4F-4373-4743-8046-36D5C49B9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21A5F447-8679-41B6-8CE0-40D62927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682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40099B-B23E-4397-AD62-756994B7AF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40099B-B23E-4397-AD62-756994B7AF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62640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87409FD-DE56-4A24-B474-98C52C0C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4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F2C7A-AE60-402F-A3B1-72C00C4F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86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D2E8BC-BCA1-4C49-A080-A46F5FAEAB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" y="3925824"/>
            <a:ext cx="5443959" cy="2598799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896EF7-7508-490B-B137-0F1F82FB38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8280" y="3925824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20F-C428-41A2-8E40-71EDE4E8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513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sf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4160" y="1066801"/>
            <a:ext cx="1003808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09600" y="1066801"/>
            <a:ext cx="92456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/>
            </a:lvl1pPr>
          </a:lstStyle>
          <a:p>
            <a:pPr lvl="0"/>
            <a:r>
              <a:rPr lang="en-US" b="1" dirty="0"/>
              <a:t>Date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D27ADF-02C8-4428-96F6-102960B3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89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4647-6879-7143-9006-F40E7B6E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8BF0-76F5-7B4B-B6B1-A87E7EE9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EC66-2BEA-A24F-939E-D0D801E4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9FAC2-AF1B-B443-8E2C-EDBE5164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803F-EC2E-A240-BBAA-FB91E2D4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0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k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30CD-17E9-4055-BD4A-ECDA90F3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27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B45673C2-C927-9B43-861A-95F773E8EB93}" type="datetime1">
              <a:rPr lang="en-US" altLang="en-US"/>
              <a:pPr>
                <a:defRPr/>
              </a:pPr>
              <a:t>3/28/19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charset="0"/>
              </a:defRPr>
            </a:lvl1pPr>
          </a:lstStyle>
          <a:p>
            <a:pPr>
              <a:defRPr/>
            </a:pPr>
            <a:r>
              <a:rPr lang="en-US"/>
              <a:t>Security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D05AA7CD-6239-844D-A860-76CF967562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991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AFED-B5E9-2645-8704-36BCF89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E250-8978-D246-AE80-80962A7E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2C2C-CB98-4F4C-A2E0-F34628C9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6736-A2CF-0948-8730-C1E6E493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2B7A4-9CA8-5C42-BBDD-8337724E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2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90DD-2C30-3D41-A6AE-F56BAB787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EB00B-E27F-E943-8A35-D87B1D257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0C9E1-9783-2D4E-8746-2D95DABE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51A9-BF69-4E4B-A2DF-0C3C8901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2F11-7AA7-464B-8E6B-6D00B41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3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031C-7E03-4B4A-AF9F-E98A5E8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6BEA7-7DA5-7B4E-8C8B-473E5D214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C09A8-2E4D-F14C-BBF3-7896AB209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91626-C35E-E840-8E99-33A13473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7CECB-3700-F348-B977-E87026EC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221FA-F033-5E49-9B97-99F86807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6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AF5C5-888D-2543-807E-B347F9CB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157-0C61-1542-B89E-C8BD5C19C1D0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FF2D4-AF5C-3942-92E2-E5A0EA63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65EA-36FE-DC43-9624-1F52A7EC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6803-EFDC-0E45-925B-13209EE4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69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34" y="609451"/>
            <a:ext cx="11700867" cy="4464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20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7ADC-4273-4945-9952-4FA3F2AA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E1D2-E36C-FA4F-86A3-5BDD01AAD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994A3-16F2-EE40-AC30-71FF6F3F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0C00-9B12-694C-B5BD-D650F6F2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748C2-6ADE-A34C-A63F-DB0EFEB0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8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E6A9-81DE-8B4C-B980-5D93C026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B36A-4D81-4546-8274-31261C9A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11E0-85EF-A04D-9518-F5714A1E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DFFC5-C8B2-504F-9057-7E5937D0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90F76-DE51-5C4F-A44E-96582BA8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9637D-E6A8-F04B-9B65-56E611AF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0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0684-15BB-DF46-BCD9-03C3F647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FB02-2CB8-DF49-88B7-8716542D7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D592-001A-A542-8492-900457D8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3CBD9-364B-BD4C-B956-EDAF5A346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6D-AB12-6E45-8203-7049A7C5C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BCC76-33B1-3648-87F7-3C5A8674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E7CA7-2949-EE4F-BD9A-8B7657C1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6B225-FCAD-D44E-877F-70F14E5B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2171-2B0E-6449-B83B-549634BA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DAE3F-A95E-C04A-9288-C3FF14A5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D77B-596A-A04F-8E85-1A73D496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2182-22F0-7840-8A1E-3D49D120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6263-FCFE-E343-971E-D49E8C5C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5138E-1242-BA47-AF35-957F0CA1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3FBCC-F68B-EA4A-96E2-67E5AAA5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2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8A5D-A110-C04F-8046-76949918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8D60-26B1-4D45-89EF-ADDA810D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1AB3B-8B9B-814C-B32D-B9B68882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3FC7A-8D8D-444A-B79A-478B0176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E6A38-CE1E-1F4D-B832-1E75233F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8AC8F-D143-CB4D-8AA1-EAD507D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6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0277-7C16-3248-B5D8-3BF9E892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941D5-CE32-114C-BAE3-501412DFE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7BB6B-D285-EF47-8B7A-09C537E11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07CF8-C4E9-A749-9B30-2D8848F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15423-0899-D745-BD46-092DC176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5C3C0-02AA-F34A-8FB8-14FE1FA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16" Type="http://schemas.openxmlformats.org/officeDocument/2006/relationships/vmlDrawing" Target="../drawings/vmlDrawing2.v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8E3E5-A2AF-AE49-BF36-11E60358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A5C2-A7B8-414B-A77E-1303DF87C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2A3E-EE42-364D-8C5A-B4E8EE1D9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E8966-3BE1-9342-AF38-0638A66C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FCD4-2B3C-EC46-A983-451B3D86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1EB10110-0EE6-4859-BB30-57A1A9EF32A1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think-cell Slide" r:id="rId18" imgW="425" imgH="424" progId="TCLayout.ActiveDocument.1">
                  <p:embed/>
                </p:oleObj>
              </mc:Choice>
              <mc:Fallback>
                <p:oleObj name="think-cell Slide" r:id="rId18" imgW="425" imgH="42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1EB10110-0EE6-4859-BB30-57A1A9EF32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44A538-0126-40D1-AEB5-4FD5327C3378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0BCDC7E3-C6CD-4940-B8DF-7A8ACFA5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30"/>
            <a:ext cx="9892757" cy="893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B9746-C15F-4FB7-B756-AF2C2AC5DB1C}"/>
              </a:ext>
            </a:extLst>
          </p:cNvPr>
          <p:cNvSpPr/>
          <p:nvPr/>
        </p:nvSpPr>
        <p:spPr>
          <a:xfrm>
            <a:off x="10502358" y="0"/>
            <a:ext cx="1702883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spc="30" dirty="0">
                <a:latin typeface="Helvetica Neue Thin" charset="0"/>
                <a:ea typeface="Helvetica Neue Thin" charset="0"/>
                <a:cs typeface="Helvetica Neue Thin" charset="0"/>
              </a:rPr>
              <a:t>IBM Research</a:t>
            </a:r>
          </a:p>
          <a:p>
            <a:endParaRPr lang="en-US" sz="670" spc="3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41BF5285-63BF-4AAD-A5E2-8B6CC6EA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615573"/>
            <a:ext cx="10515600" cy="17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IBM Research -   IBM Internal</a:t>
            </a:r>
            <a:r>
              <a:rPr lang="en-US" altLang="zh-CN" sz="800" baseline="0" dirty="0">
                <a:solidFill>
                  <a:srgbClr val="000000"/>
                </a:solidFill>
                <a:latin typeface="Arial" pitchFamily="34" charset="0"/>
                <a:ea typeface="宋体"/>
              </a:rPr>
              <a:t> Use Only</a:t>
            </a: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-                                                                        </a:t>
            </a:r>
            <a:fld id="{B08CA369-0877-490A-A0DF-46E0487DB463}" type="datetime1">
              <a:rPr lang="en-US" altLang="zh-CN" sz="800" smtClean="0">
                <a:solidFill>
                  <a:srgbClr val="000000"/>
                </a:solidFill>
                <a:latin typeface="Arial" pitchFamily="34" charset="0"/>
                <a:ea typeface="宋体"/>
              </a:rPr>
              <a:pPr eaLnBrk="1" hangingPunct="1">
                <a:defRPr/>
              </a:pPr>
              <a:t>3/28/19</a:t>
            </a:fld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                                                                                                                             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© 2019</a:t>
            </a:r>
            <a:r>
              <a:rPr lang="en-US" altLang="en-US" sz="800" baseline="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I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BM Corporation           </a:t>
            </a:r>
            <a:fld id="{9950837B-4A49-4C75-8681-E3179A1E4666}" type="slidenum">
              <a:rPr lang="en-US" altLang="en-US" sz="80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eaLnBrk="1" hangingPunct="1">
                <a:defRPr/>
              </a:pPr>
              <a:t>‹#›</a:t>
            </a:fld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00" dirty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20341F-15D5-483D-90AD-AE931CF15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02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fonseca/TJBot-Hour-Of-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ibmtjbot.github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-tjbot.mybluemix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1734" TargetMode="External"/><Relationship Id="rId3" Type="http://schemas.openxmlformats.org/officeDocument/2006/relationships/hyperlink" Target="https://www.amazon.com/Raspberry-Pi-RASPBERRYPI3-MODB-1GB-Model-Motherboard/dp/B01CD5VC92/ref=sr_1_3?ie=UTF8&amp;qid=1532531299&amp;sr=8-3&amp;keywords=raspberry+pi+model+3" TargetMode="External"/><Relationship Id="rId7" Type="http://schemas.openxmlformats.org/officeDocument/2006/relationships/hyperlink" Target="https://www.amazon.com/RioRand-micro-Helicopter-Airplane-Controls/dp/B00JJZXRR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tjbot.github.io/" TargetMode="External"/><Relationship Id="rId11" Type="http://schemas.openxmlformats.org/officeDocument/2006/relationships/hyperlink" Target="https://www.amazon.com/dp/B01ER2SKFS/" TargetMode="External"/><Relationship Id="rId5" Type="http://schemas.openxmlformats.org/officeDocument/2006/relationships/hyperlink" Target="https://www.amazon.com/gp/product/B00IR8R7WQ/" TargetMode="External"/><Relationship Id="rId10" Type="http://schemas.openxmlformats.org/officeDocument/2006/relationships/hyperlink" Target="https://www.amazon.com/dp/B00PBZMN7C/" TargetMode="External"/><Relationship Id="rId4" Type="http://schemas.openxmlformats.org/officeDocument/2006/relationships/hyperlink" Target="https://www.amazon.com/Raspberry-Preloaded-NOOBS-Pre-installed-Class/dp/B07169XCD4/ref=sr_1_1?s=electronics&amp;ie=UTF8&amp;qid=1532531371&amp;sr=1-1&amp;keywords=16gb+noobs+card" TargetMode="External"/><Relationship Id="rId9" Type="http://schemas.openxmlformats.org/officeDocument/2006/relationships/hyperlink" Target="https://www.amazon.com/dp/B00KOL5BCC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1ER2SKF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tiff"/><Relationship Id="rId5" Type="http://schemas.openxmlformats.org/officeDocument/2006/relationships/hyperlink" Target="https://www.sparkfun.com/products/14515" TargetMode="Externa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B4798C-2E95-8B4F-8E11-9A23DD6124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089066" y="2264680"/>
            <a:ext cx="10864396" cy="30640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-1847960" y="6389199"/>
            <a:ext cx="7353518" cy="3827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March 29,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8810" y="5039375"/>
            <a:ext cx="11424652" cy="1141670"/>
          </a:xfrm>
          <a:noFill/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Mercy Bodarky, Carlos Fonseca, Lorraine Herger, Alexandra Guffey, Shekeba Moshref, Michael Santos, Mark Sobierajski, Nikita SufiaKarim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C6F2D-A523-B649-8D2D-33150AB5B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799" y="3015227"/>
            <a:ext cx="8936052" cy="1416494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b="1" dirty="0"/>
              <a:t>Hour of Code</a:t>
            </a:r>
          </a:p>
          <a:p>
            <a:r>
              <a:rPr lang="en-US" b="1" dirty="0"/>
              <a:t>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37E94-01E7-EA4C-AEA3-92E0D77B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75" y="435010"/>
            <a:ext cx="2171700" cy="229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509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2" y="1270331"/>
            <a:ext cx="11344092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hlinkClick r:id="rId3"/>
              </a:rPr>
              <a:t>TJBot Hour of Code</a:t>
            </a:r>
            <a:endParaRPr lang="en-US" sz="3600" dirty="0"/>
          </a:p>
          <a:p>
            <a:pPr marL="4572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2000" dirty="0"/>
          </a:p>
          <a:p>
            <a:pPr marL="45720" indent="0">
              <a:buNone/>
            </a:pPr>
            <a:endParaRPr lang="en-US" sz="2000" dirty="0"/>
          </a:p>
          <a:p>
            <a:r>
              <a:rPr lang="en-US" sz="3600" dirty="0">
                <a:hlinkClick r:id="rId4"/>
              </a:rPr>
              <a:t>IBM TJ Bot </a:t>
            </a:r>
            <a:r>
              <a:rPr lang="en-US" sz="3600" dirty="0"/>
              <a:t>(3d Print TJ Bot, Code, recipes and more)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Links &amp;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B1B0C-C230-E24B-8615-F61C2A997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1848676"/>
            <a:ext cx="1666462" cy="166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DB092-EA5D-B645-BE87-AFCA0914C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4487101"/>
            <a:ext cx="1666462" cy="16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9" y="435755"/>
            <a:ext cx="11461445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 algn="ctr">
              <a:buNone/>
            </a:pPr>
            <a:r>
              <a:rPr lang="en-US" sz="4400" dirty="0"/>
              <a:t>Thank you for visiting </a:t>
            </a:r>
          </a:p>
          <a:p>
            <a:pPr marL="45720" indent="0" algn="ctr">
              <a:buNone/>
            </a:pPr>
            <a:r>
              <a:rPr lang="en-US" sz="4400" dirty="0"/>
              <a:t>IBM TJ Watson Research Center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06" y="93978"/>
            <a:ext cx="9892757" cy="893406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8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:a16="http://schemas.microsoft.com/office/drawing/2014/main" id="{0EE99F14-6D98-CB4F-95A8-9413C4D9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2209439"/>
            <a:ext cx="963963" cy="99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D0B95F6-40B0-D04A-858C-06128885D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023" y="3274002"/>
            <a:ext cx="87876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Lorraine Herger</a:t>
            </a:r>
          </a:p>
        </p:txBody>
      </p:sp>
      <p:sp>
        <p:nvSpPr>
          <p:cNvPr id="10245" name="TextBox 9">
            <a:extLst>
              <a:ext uri="{FF2B5EF4-FFF2-40B4-BE49-F238E27FC236}">
                <a16:creationId xmlns:a16="http://schemas.microsoft.com/office/drawing/2014/main" id="{E842B772-9B89-C847-8C74-6DE60A9C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78" y="6059959"/>
            <a:ext cx="85311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Mercy Bodarky</a:t>
            </a:r>
          </a:p>
        </p:txBody>
      </p:sp>
      <p:sp>
        <p:nvSpPr>
          <p:cNvPr id="10247" name="TextBox 16">
            <a:extLst>
              <a:ext uri="{FF2B5EF4-FFF2-40B4-BE49-F238E27FC236}">
                <a16:creationId xmlns:a16="http://schemas.microsoft.com/office/drawing/2014/main" id="{D7E6EE43-73BC-1F4A-B54C-AE24E52C7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200" y="3261664"/>
            <a:ext cx="851515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Michael Santos</a:t>
            </a:r>
          </a:p>
        </p:txBody>
      </p:sp>
      <p:sp>
        <p:nvSpPr>
          <p:cNvPr id="10248" name="TextBox 24">
            <a:extLst>
              <a:ext uri="{FF2B5EF4-FFF2-40B4-BE49-F238E27FC236}">
                <a16:creationId xmlns:a16="http://schemas.microsoft.com/office/drawing/2014/main" id="{BDD191EA-CD28-1F46-BDFC-EF7781B2C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6" y="5105885"/>
            <a:ext cx="93807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Mark Sobierajski </a:t>
            </a:r>
          </a:p>
        </p:txBody>
      </p:sp>
      <p:pic>
        <p:nvPicPr>
          <p:cNvPr id="10249" name="Picture 32">
            <a:extLst>
              <a:ext uri="{FF2B5EF4-FFF2-40B4-BE49-F238E27FC236}">
                <a16:creationId xmlns:a16="http://schemas.microsoft.com/office/drawing/2014/main" id="{F0923989-BBC1-8F4D-97E9-16B55353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56" y="2201852"/>
            <a:ext cx="926455" cy="100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39">
            <a:extLst>
              <a:ext uri="{FF2B5EF4-FFF2-40B4-BE49-F238E27FC236}">
                <a16:creationId xmlns:a16="http://schemas.microsoft.com/office/drawing/2014/main" id="{46C2AA44-AC0A-6B49-BAFE-231662AB6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4370937"/>
            <a:ext cx="516806" cy="2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42">
            <a:extLst>
              <a:ext uri="{FF2B5EF4-FFF2-40B4-BE49-F238E27FC236}">
                <a16:creationId xmlns:a16="http://schemas.microsoft.com/office/drawing/2014/main" id="{8A34685B-B3CB-414D-9BA7-6A8B5DE31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55" y="4648521"/>
            <a:ext cx="514573" cy="24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43">
            <a:extLst>
              <a:ext uri="{FF2B5EF4-FFF2-40B4-BE49-F238E27FC236}">
                <a16:creationId xmlns:a16="http://schemas.microsoft.com/office/drawing/2014/main" id="{38FEE001-1F04-3E4A-85D7-4532C5BCD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143" y="2456115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44">
            <a:extLst>
              <a:ext uri="{FF2B5EF4-FFF2-40B4-BE49-F238E27FC236}">
                <a16:creationId xmlns:a16="http://schemas.microsoft.com/office/drawing/2014/main" id="{2083651D-DA3F-C740-A566-63FC45C64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21" y="273516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45">
            <a:extLst>
              <a:ext uri="{FF2B5EF4-FFF2-40B4-BE49-F238E27FC236}">
                <a16:creationId xmlns:a16="http://schemas.microsoft.com/office/drawing/2014/main" id="{131EB135-316B-B441-81A0-CDCB2B5B3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7" y="2483334"/>
            <a:ext cx="516806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46">
            <a:extLst>
              <a:ext uri="{FF2B5EF4-FFF2-40B4-BE49-F238E27FC236}">
                <a16:creationId xmlns:a16="http://schemas.microsoft.com/office/drawing/2014/main" id="{A2696906-4BB9-104B-8A7F-1B0902173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283645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51">
            <a:extLst>
              <a:ext uri="{FF2B5EF4-FFF2-40B4-BE49-F238E27FC236}">
                <a16:creationId xmlns:a16="http://schemas.microsoft.com/office/drawing/2014/main" id="{5E010A87-21D8-B546-859C-7AFEEDFB8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4332783"/>
            <a:ext cx="497830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47">
            <a:extLst>
              <a:ext uri="{FF2B5EF4-FFF2-40B4-BE49-F238E27FC236}">
                <a16:creationId xmlns:a16="http://schemas.microsoft.com/office/drawing/2014/main" id="{563D9F3B-2412-3D4F-B800-A06EF8391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5" y="2487014"/>
            <a:ext cx="497830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TextBox 26">
            <a:extLst>
              <a:ext uri="{FF2B5EF4-FFF2-40B4-BE49-F238E27FC236}">
                <a16:creationId xmlns:a16="http://schemas.microsoft.com/office/drawing/2014/main" id="{4A82C9B7-E719-7F4E-A137-6A5F13E40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524" y="3271603"/>
            <a:ext cx="83708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844" dirty="0"/>
              <a:t>Carlos Fonseca</a:t>
            </a:r>
          </a:p>
        </p:txBody>
      </p:sp>
      <p:pic>
        <p:nvPicPr>
          <p:cNvPr id="10259" name="Picture 47">
            <a:extLst>
              <a:ext uri="{FF2B5EF4-FFF2-40B4-BE49-F238E27FC236}">
                <a16:creationId xmlns:a16="http://schemas.microsoft.com/office/drawing/2014/main" id="{748A60AE-041D-5643-B9FC-47E71E169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23" y="4332783"/>
            <a:ext cx="497830" cy="2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1">
            <a:extLst>
              <a:ext uri="{FF2B5EF4-FFF2-40B4-BE49-F238E27FC236}">
                <a16:creationId xmlns:a16="http://schemas.microsoft.com/office/drawing/2014/main" id="{85688945-74F6-4E49-8B72-B1F3DDC91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30" y="2233982"/>
            <a:ext cx="895447" cy="9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3" name="TextBox 11">
            <a:extLst>
              <a:ext uri="{FF2B5EF4-FFF2-40B4-BE49-F238E27FC236}">
                <a16:creationId xmlns:a16="http://schemas.microsoft.com/office/drawing/2014/main" id="{F4249495-8CA2-844C-8E22-8CB961606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941" y="5105885"/>
            <a:ext cx="81431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r>
              <a:rPr lang="en-US" altLang="en-US" sz="800" dirty="0"/>
              <a:t>Nikita Karim</a:t>
            </a:r>
          </a:p>
        </p:txBody>
      </p:sp>
      <p:pic>
        <p:nvPicPr>
          <p:cNvPr id="10265" name="Picture 2">
            <a:extLst>
              <a:ext uri="{FF2B5EF4-FFF2-40B4-BE49-F238E27FC236}">
                <a16:creationId xmlns:a16="http://schemas.microsoft.com/office/drawing/2014/main" id="{1EE1A39C-3D5D-5D43-9928-519163D38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610" y="3959238"/>
            <a:ext cx="954669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1">
            <a:extLst>
              <a:ext uri="{FF2B5EF4-FFF2-40B4-BE49-F238E27FC236}">
                <a16:creationId xmlns:a16="http://schemas.microsoft.com/office/drawing/2014/main" id="{32D90E90-9272-D54E-BE65-0DA1ACE8D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07" y="3947567"/>
            <a:ext cx="996776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6">
            <a:extLst>
              <a:ext uri="{FF2B5EF4-FFF2-40B4-BE49-F238E27FC236}">
                <a16:creationId xmlns:a16="http://schemas.microsoft.com/office/drawing/2014/main" id="{6BE1A7F4-1671-A846-B81F-C89634F75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59" y="4620163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513824-F828-EA40-A3B1-D806D384C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100" y="2233983"/>
            <a:ext cx="954669" cy="1021752"/>
          </a:xfrm>
          <a:prstGeom prst="rect">
            <a:avLst/>
          </a:prstGeom>
        </p:spPr>
      </p:pic>
      <p:pic>
        <p:nvPicPr>
          <p:cNvPr id="31" name="Picture 43">
            <a:extLst>
              <a:ext uri="{FF2B5EF4-FFF2-40B4-BE49-F238E27FC236}">
                <a16:creationId xmlns:a16="http://schemas.microsoft.com/office/drawing/2014/main" id="{D39E4632-BD87-2A42-ABF5-F8DF8B5F3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08" y="2427524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4">
            <a:extLst>
              <a:ext uri="{FF2B5EF4-FFF2-40B4-BE49-F238E27FC236}">
                <a16:creationId xmlns:a16="http://schemas.microsoft.com/office/drawing/2014/main" id="{0C86544F-7455-7C4E-BF6C-188A8A536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52" y="2782479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AE0DB331-7315-844E-BB39-41585640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5827" y="3282518"/>
            <a:ext cx="955711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Shekeba Moshref</a:t>
            </a:r>
          </a:p>
        </p:txBody>
      </p:sp>
      <p:pic>
        <p:nvPicPr>
          <p:cNvPr id="35" name="Picture 9">
            <a:extLst>
              <a:ext uri="{FF2B5EF4-FFF2-40B4-BE49-F238E27FC236}">
                <a16:creationId xmlns:a16="http://schemas.microsoft.com/office/drawing/2014/main" id="{5867E254-1317-6C43-AE99-11DF522FC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68" y="3633887"/>
            <a:ext cx="715963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83BAF-0C5D-934F-895B-55B90A024EDC}"/>
              </a:ext>
            </a:extLst>
          </p:cNvPr>
          <p:cNvSpPr/>
          <p:nvPr/>
        </p:nvSpPr>
        <p:spPr>
          <a:xfrm>
            <a:off x="712613" y="292237"/>
            <a:ext cx="604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our Workshop Team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88605-51E7-694C-A7FE-CBFB46C1AB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5106" y="3808248"/>
            <a:ext cx="1079644" cy="1208897"/>
          </a:xfrm>
          <a:prstGeom prst="rect">
            <a:avLst/>
          </a:prstGeom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6357FD5-EB33-E04E-8940-0525BED82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712" y="5105885"/>
            <a:ext cx="946093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844" dirty="0"/>
              <a:t>Alexandra Guffey</a:t>
            </a:r>
          </a:p>
        </p:txBody>
      </p:sp>
      <p:pic>
        <p:nvPicPr>
          <p:cNvPr id="33" name="Picture 43">
            <a:extLst>
              <a:ext uri="{FF2B5EF4-FFF2-40B4-BE49-F238E27FC236}">
                <a16:creationId xmlns:a16="http://schemas.microsoft.com/office/drawing/2014/main" id="{052BD49E-3A9F-B24F-A524-0974E98AF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99" y="4264240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8683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249" y="1506779"/>
            <a:ext cx="6653611" cy="51285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>
              <a:buNone/>
            </a:pPr>
            <a:r>
              <a:rPr lang="en-US" sz="4400" dirty="0"/>
              <a:t> TJ Bots Demos  </a:t>
            </a:r>
          </a:p>
          <a:p>
            <a:pPr marL="45720" indent="0">
              <a:buNone/>
            </a:pPr>
            <a:endParaRPr lang="en-US" sz="4400" dirty="0"/>
          </a:p>
          <a:p>
            <a:r>
              <a:rPr lang="en-US" sz="4400" dirty="0"/>
              <a:t>Coding Exercise</a:t>
            </a:r>
          </a:p>
          <a:p>
            <a:endParaRPr lang="en-US" sz="4400" dirty="0"/>
          </a:p>
          <a:p>
            <a:pPr marL="45720" indent="0">
              <a:buNone/>
            </a:pPr>
            <a:r>
              <a:rPr lang="en-US" sz="4400" dirty="0"/>
              <a:t>Supplies for TJ Bot</a:t>
            </a:r>
          </a:p>
          <a:p>
            <a:pPr marL="45720" indent="0">
              <a:buNone/>
            </a:pPr>
            <a:r>
              <a:rPr lang="en-US" sz="4400" dirty="0"/>
              <a:t> </a:t>
            </a:r>
          </a:p>
          <a:p>
            <a:pPr marL="45720" indent="0">
              <a:buNone/>
            </a:pPr>
            <a:r>
              <a:rPr lang="en-US" sz="4400" dirty="0"/>
              <a:t>Q &amp;A,  Raffle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05F1E-622C-0C48-9CD2-23B0372E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2" y="1246533"/>
            <a:ext cx="1121328" cy="114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B2420-70DF-F94C-A648-82F2ADBF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70" y="2473047"/>
            <a:ext cx="1773026" cy="1479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9023C-D794-FD4A-A612-C0DDA662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7" y="4071075"/>
            <a:ext cx="1686697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DB97A-5581-C447-A0EA-FEF35174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6" y="5391874"/>
            <a:ext cx="800100" cy="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8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Strings,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name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"Johnny";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/>
              <a:t>integers</a:t>
            </a:r>
            <a:r>
              <a:rPr lang="en-US" sz="3600" dirty="0"/>
              <a:t> 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age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24;</a:t>
            </a:r>
          </a:p>
          <a:p>
            <a:r>
              <a:rPr lang="en-US" sz="2400" dirty="0"/>
              <a:t>Functions, </a:t>
            </a:r>
            <a:r>
              <a:rPr lang="en-US" sz="3600" dirty="0"/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do something </a:t>
            </a:r>
            <a:r>
              <a:rPr lang="en-US" dirty="0"/>
              <a:t>}</a:t>
            </a:r>
          </a:p>
          <a:p>
            <a:pPr lvl="1"/>
            <a:r>
              <a:rPr lang="en-US" sz="2400" dirty="0"/>
              <a:t>Function variables</a:t>
            </a:r>
          </a:p>
          <a:p>
            <a:pPr lvl="1"/>
            <a:r>
              <a:rPr lang="en-US" sz="2400" dirty="0"/>
              <a:t>Function returns</a:t>
            </a:r>
          </a:p>
          <a:p>
            <a:pPr marL="96012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 x = myFunction(4, 3);   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is called, return value will end up in x</a:t>
            </a:r>
          </a:p>
          <a:p>
            <a:pPr marL="960120" lvl="2" indent="0">
              <a:buNone/>
            </a:pPr>
            <a:br>
              <a:rPr lang="en-US" sz="2400" dirty="0"/>
            </a:b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</a:t>
            </a:r>
            <a:br>
              <a:rPr lang="en-US" sz="2400" dirty="0"/>
            </a:br>
            <a:r>
              <a:rPr lang="en-US" dirty="0"/>
              <a:t>    return a * b;             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returns the product of a and b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/>
              <a:t>}</a:t>
            </a:r>
            <a:endParaRPr lang="en-US" sz="2400" dirty="0"/>
          </a:p>
          <a:p>
            <a:r>
              <a:rPr lang="en-US" sz="2400" dirty="0"/>
              <a:t>Objects</a:t>
            </a:r>
          </a:p>
          <a:p>
            <a:pPr lvl="1"/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Functions</a:t>
            </a:r>
          </a:p>
          <a:p>
            <a:r>
              <a:rPr lang="en-US" sz="2400" dirty="0"/>
              <a:t>Formatting and Semicolon ; ; ; ; ; ; ; ; ;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JavaScript Overview</a:t>
            </a:r>
          </a:p>
        </p:txBody>
      </p:sp>
    </p:spTree>
    <p:extLst>
      <p:ext uri="{BB962C8B-B14F-4D97-AF65-F5344CB8AC3E}">
        <p14:creationId xmlns:p14="http://schemas.microsoft.com/office/powerpoint/2010/main" val="6033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Sign up for a free IBM Cloud Account</a:t>
            </a:r>
          </a:p>
          <a:p>
            <a:pPr marL="502920" lvl="1" indent="0">
              <a:buNone/>
            </a:pPr>
            <a:r>
              <a:rPr lang="en-US" sz="2400" dirty="0">
                <a:hlinkClick r:id="rId3"/>
              </a:rPr>
              <a:t>https://console.bluemix.net</a:t>
            </a:r>
            <a:endParaRPr lang="en-US" sz="2400" dirty="0"/>
          </a:p>
          <a:p>
            <a:pPr marL="502920" lvl="1" indent="0">
              <a:buNone/>
            </a:pPr>
            <a:endParaRPr lang="en-US" sz="2400" dirty="0"/>
          </a:p>
          <a:p>
            <a:r>
              <a:rPr lang="en-US" sz="2400" dirty="0"/>
              <a:t>Speech to text</a:t>
            </a:r>
          </a:p>
          <a:p>
            <a:r>
              <a:rPr lang="en-US" sz="2400" dirty="0"/>
              <a:t>Text to speech</a:t>
            </a:r>
          </a:p>
          <a:p>
            <a:r>
              <a:rPr lang="en-US" sz="2400" dirty="0"/>
              <a:t>Assistant (conversation)</a:t>
            </a:r>
          </a:p>
          <a:p>
            <a:r>
              <a:rPr lang="en-US" sz="2400" dirty="0"/>
              <a:t>Translator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IBM Watson Services</a:t>
            </a:r>
          </a:p>
        </p:txBody>
      </p:sp>
    </p:spTree>
    <p:extLst>
      <p:ext uri="{BB962C8B-B14F-4D97-AF65-F5344CB8AC3E}">
        <p14:creationId xmlns:p14="http://schemas.microsoft.com/office/powerpoint/2010/main" val="416765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/>
              <a:t>Launch Chrome Browser and go to </a:t>
            </a:r>
            <a:r>
              <a:rPr lang="en-US" sz="2400" dirty="0">
                <a:hlinkClick r:id="rId3"/>
              </a:rPr>
              <a:t>https://my-tjbot.mybluemix.net</a:t>
            </a:r>
            <a:endParaRPr lang="en-US" sz="2400" dirty="0"/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.</a:t>
            </a:r>
            <a:r>
              <a:rPr lang="en-US" sz="2400" dirty="0" err="1"/>
              <a:t>env</a:t>
            </a:r>
            <a:r>
              <a:rPr lang="en-US" sz="2400" dirty="0"/>
              <a:t> tab on the upper left. Copy the API keys from the </a:t>
            </a:r>
            <a:r>
              <a:rPr lang="en-US" sz="2400" dirty="0" err="1"/>
              <a:t>api-keys.txt</a:t>
            </a:r>
            <a:r>
              <a:rPr lang="en-US" sz="2400" dirty="0"/>
              <a:t> file on your desktop and paste it in the code box in the simulator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</a:t>
            </a:r>
            <a:r>
              <a:rPr lang="en-US" sz="2400" dirty="0" err="1"/>
              <a:t>app.js</a:t>
            </a:r>
            <a:r>
              <a:rPr lang="en-US" sz="2400" dirty="0"/>
              <a:t> tab in the upper left and then click on the Docs tab in the upper right.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Scroll to </a:t>
            </a:r>
            <a:r>
              <a:rPr lang="en-US" sz="2400" dirty="0">
                <a:solidFill>
                  <a:srgbClr val="C00000"/>
                </a:solidFill>
              </a:rPr>
              <a:t>shine(color) </a:t>
            </a:r>
            <a:r>
              <a:rPr lang="en-US" sz="2400" dirty="0"/>
              <a:t>function.  Double click on the box below the function to copy the JavaScript code to the editor box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TJBot tab in the upper middle/left.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Run button to see what happens to the robot	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Clear the editor and try different functions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Try combining functions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What are all the functions you need to code a TJBot like Johnny?</a:t>
            </a:r>
          </a:p>
          <a:p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Listen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Speak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Converse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Copy the content from the tjbot-example.js on github to the simulator editor and then run it.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AE18B5F-649E-FA4B-A1EC-B4DBBEDBE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333386"/>
              </p:ext>
            </p:extLst>
          </p:nvPr>
        </p:nvGraphicFramePr>
        <p:xfrm>
          <a:off x="714375" y="1267448"/>
          <a:ext cx="10510838" cy="4480266"/>
        </p:xfrm>
        <a:graphic>
          <a:graphicData uri="http://schemas.openxmlformats.org/drawingml/2006/table">
            <a:tbl>
              <a:tblPr/>
              <a:tblGrid>
                <a:gridCol w="10510838">
                  <a:extLst>
                    <a:ext uri="{9D8B030D-6E8A-4147-A177-3AD203B41FA5}">
                      <a16:colId xmlns:a16="http://schemas.microsoft.com/office/drawing/2014/main" val="4861042"/>
                    </a:ext>
                  </a:extLst>
                </a:gridCol>
              </a:tblGrid>
              <a:tr h="639790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Raspberry Pi 3</a:t>
                      </a:r>
                      <a:r>
                        <a:rPr lang="en-US" sz="1800" dirty="0"/>
                        <a:t> + </a:t>
                      </a:r>
                      <a:r>
                        <a:rPr lang="en-US" sz="1800" dirty="0">
                          <a:hlinkClick r:id="rId4"/>
                        </a:rPr>
                        <a:t>SD card preloaded with NOOBS.</a:t>
                      </a:r>
                      <a:r>
                        <a:rPr lang="en-US" sz="1800" dirty="0"/>
                        <a:t>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is a required component to make </a:t>
                      </a:r>
                      <a:r>
                        <a:rPr lang="en-US" sz="1800" dirty="0" err="1"/>
                        <a:t>TJBot</a:t>
                      </a:r>
                      <a:r>
                        <a:rPr lang="en-US" sz="1800" dirty="0"/>
                        <a:t> work! 🤖 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559313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5"/>
                        </a:rPr>
                        <a:t>USB Microphone.</a:t>
                      </a:r>
                      <a:br>
                        <a:rPr lang="en-US" sz="1800"/>
                      </a:br>
                      <a:r>
                        <a:rPr lang="en-US" sz="1800"/>
                        <a:t>Other brands of USB microphones should also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894423"/>
                  </a:ext>
                </a:extLst>
              </a:tr>
              <a:tr h="913986">
                <a:tc>
                  <a:txBody>
                    <a:bodyPr/>
                    <a:lstStyle/>
                    <a:p>
                      <a:r>
                        <a:rPr lang="en-US" sz="1800">
                          <a:hlinkClick r:id="rId6"/>
                        </a:rPr>
                        <a:t>Mini Bluetooth Speaker.</a:t>
                      </a:r>
                      <a:br>
                        <a:rPr lang="en-US" sz="1800"/>
                      </a:br>
                      <a:r>
                        <a:rPr lang="en-US" sz="1800"/>
                        <a:t>Any small speaker with either a 3.5mm audio jack or Bluetooth will work. Note that if you are using the 3.5mm audio jack, you may wish to add a USB Audio Adapter to avoid audio interference with the LED.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509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7"/>
                        </a:rPr>
                        <a:t>Servo Motor.</a:t>
                      </a:r>
                      <a:br>
                        <a:rPr lang="en-US" sz="1800"/>
                      </a:br>
                      <a:r>
                        <a:rPr lang="en-US" sz="1800"/>
                        <a:t>Note that the red (middle) wire is 5v, the brown wire is ground, and the orange wire is data.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266642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8"/>
                        </a:rPr>
                        <a:t>NeoPixel RGB LED (8mm).</a:t>
                      </a:r>
                      <a:br>
                        <a:rPr lang="en-US" sz="1800"/>
                      </a:br>
                      <a:r>
                        <a:rPr lang="en-US" sz="1800"/>
                        <a:t>If you are using other kinds of LEDs, you may need to add a resistor; this LED doesn’t require one.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36021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9"/>
                        </a:rPr>
                        <a:t>Female-to-female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hlinkClick r:id="rId10"/>
                        </a:rPr>
                        <a:t>female-to-male jumper wires.</a:t>
                      </a:r>
                      <a:br>
                        <a:rPr lang="en-US" sz="1800"/>
                      </a:br>
                      <a:r>
                        <a:rPr lang="en-US" sz="1800"/>
                        <a:t>TJBot will only need 3 of each type, so you’ll have extra.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625875"/>
                  </a:ext>
                </a:extLst>
              </a:tr>
              <a:tr h="365594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11"/>
                        </a:rPr>
                        <a:t>Raspberry Pi Camera.</a:t>
                      </a:r>
                      <a:r>
                        <a:rPr lang="en-US" sz="1800" dirty="0"/>
                        <a:t> Either the 5MP or 8MP camera will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176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Supply List</a:t>
            </a:r>
          </a:p>
        </p:txBody>
      </p:sp>
      <p:sp>
        <p:nvSpPr>
          <p:cNvPr id="3" name="Rectangle 1">
            <a:hlinkClick r:id="rId11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</p:spTree>
    <p:extLst>
      <p:ext uri="{BB962C8B-B14F-4D97-AF65-F5344CB8AC3E}">
        <p14:creationId xmlns:p14="http://schemas.microsoft.com/office/powerpoint/2010/main" val="62102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Watson Maker Kit</a:t>
            </a:r>
          </a:p>
        </p:txBody>
      </p:sp>
      <p:sp>
        <p:nvSpPr>
          <p:cNvPr id="3" name="Rectangle 1">
            <a:hlinkClick r:id="rId3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8619D-383A-7B43-8221-44F7F364A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7" y="1465240"/>
            <a:ext cx="53467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6F43E-93AB-A841-9421-C12BB027AE3D}"/>
              </a:ext>
            </a:extLst>
          </p:cNvPr>
          <p:cNvSpPr/>
          <p:nvPr/>
        </p:nvSpPr>
        <p:spPr>
          <a:xfrm>
            <a:off x="962351" y="4238678"/>
            <a:ext cx="5133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https://www.sparkfun.com/products/14515</a:t>
            </a:r>
            <a:r>
              <a:rPr lang="en-US" dirty="0"/>
              <a:t> $125.00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3708A-F096-7348-A603-F03CC2D6F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526" y="1408481"/>
            <a:ext cx="4678407" cy="2387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E7F24D-E2E2-974D-8E60-E2825B8B40E0}"/>
              </a:ext>
            </a:extLst>
          </p:cNvPr>
          <p:cNvSpPr/>
          <p:nvPr/>
        </p:nvSpPr>
        <p:spPr>
          <a:xfrm>
            <a:off x="6939743" y="4179946"/>
            <a:ext cx="4037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www.adafruit.com</a:t>
            </a:r>
            <a:r>
              <a:rPr lang="en-US" dirty="0"/>
              <a:t>/product/3462</a:t>
            </a:r>
          </a:p>
        </p:txBody>
      </p:sp>
    </p:spTree>
    <p:extLst>
      <p:ext uri="{BB962C8B-B14F-4D97-AF65-F5344CB8AC3E}">
        <p14:creationId xmlns:p14="http://schemas.microsoft.com/office/powerpoint/2010/main" val="99624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SBI 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A1A0"/>
      </a:accent1>
      <a:accent2>
        <a:srgbClr val="9ABF52"/>
      </a:accent2>
      <a:accent3>
        <a:srgbClr val="348ED0"/>
      </a:accent3>
      <a:accent4>
        <a:srgbClr val="FFC000"/>
      </a:accent4>
      <a:accent5>
        <a:srgbClr val="5B9BD5"/>
      </a:accent5>
      <a:accent6>
        <a:srgbClr val="9C2D78"/>
      </a:accent6>
      <a:hlink>
        <a:srgbClr val="A5A5A5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I Template example v1.3.pptx" id="{AB4965ED-AA39-4927-9964-16553BF483AE}" vid="{8921CDE3-131E-4474-A773-7713ADF8DA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552</Words>
  <Application>Microsoft Macintosh PowerPoint</Application>
  <PresentationFormat>Widescreen</PresentationFormat>
  <Paragraphs>100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Helvetica Neue</vt:lpstr>
      <vt:lpstr>Helvetica Neue Light</vt:lpstr>
      <vt:lpstr>Helvetica Neue Thin</vt:lpstr>
      <vt:lpstr>Rockwell</vt:lpstr>
      <vt:lpstr>Wingdings</vt:lpstr>
      <vt:lpstr>Office Theme</vt:lpstr>
      <vt:lpstr>2_Custom Design</vt:lpstr>
      <vt:lpstr>think-cell Slide</vt:lpstr>
      <vt:lpstr>PowerPoint Presentation</vt:lpstr>
      <vt:lpstr>PowerPoint Presentation</vt:lpstr>
      <vt:lpstr>Agenda</vt:lpstr>
      <vt:lpstr>JavaScript Overview</vt:lpstr>
      <vt:lpstr>IBM Watson Services</vt:lpstr>
      <vt:lpstr>Activity Instructions</vt:lpstr>
      <vt:lpstr>Activity Instructions</vt:lpstr>
      <vt:lpstr>TJ Bot Supply List</vt:lpstr>
      <vt:lpstr>TJ Bot Watson Maker Kit</vt:lpstr>
      <vt:lpstr>Links &amp;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Mercy Bodarky</dc:creator>
  <cp:lastModifiedBy>Carlos Fonseca</cp:lastModifiedBy>
  <cp:revision>25</cp:revision>
  <dcterms:created xsi:type="dcterms:W3CDTF">2019-03-26T18:07:39Z</dcterms:created>
  <dcterms:modified xsi:type="dcterms:W3CDTF">2019-03-29T16:30:58Z</dcterms:modified>
</cp:coreProperties>
</file>